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60" r:id="rId3"/>
    <p:sldId id="259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佑 関口" initials="佑関" lastIdx="1" clrIdx="0">
    <p:extLst>
      <p:ext uri="{19B8F6BF-5375-455C-9EA6-DF929625EA0E}">
        <p15:presenceInfo xmlns:p15="http://schemas.microsoft.com/office/powerpoint/2012/main" userId="057cf915e540b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05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44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87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8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3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18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45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80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90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95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3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361F4-7C2D-44E4-A3A8-04F7B8543DB8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BEA9A-548B-4585-A58E-DEE7EE8BC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63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.box.com/f/6786f0a66f384710965012e0b0dfcae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756C4AB-68B7-1890-F636-F240ECE1063C}"/>
              </a:ext>
            </a:extLst>
          </p:cNvPr>
          <p:cNvSpPr txBox="1"/>
          <p:nvPr/>
        </p:nvSpPr>
        <p:spPr>
          <a:xfrm>
            <a:off x="1463040" y="286095"/>
            <a:ext cx="6979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ED7D31"/>
                </a:solidFill>
                <a:ea typeface="Hiragino Sans W4" panose="020B0400000000000000"/>
                <a:cs typeface="ＭＳ Ｐゴシック" panose="020B0600070205080204" pitchFamily="50" charset="-128"/>
              </a:rPr>
              <a:t>申請書類</a:t>
            </a:r>
            <a:r>
              <a:rPr lang="ja-JP" altLang="en-US" sz="2400" b="1" dirty="0">
                <a:solidFill>
                  <a:srgbClr val="ED7D31"/>
                </a:solidFill>
                <a:effectLst/>
                <a:ea typeface="Hiragino Sans W4" panose="020B0400000000000000"/>
                <a:cs typeface="ＭＳ Ｐゴシック" panose="020B0600070205080204" pitchFamily="50" charset="-128"/>
              </a:rPr>
              <a:t>アップロードマニュアル</a:t>
            </a:r>
            <a:endParaRPr lang="ja-JP" altLang="en-US" sz="2400" b="1" dirty="0">
              <a:solidFill>
                <a:srgbClr val="ED7D31"/>
              </a:solidFill>
              <a:ea typeface="Hiragino Sans W4" panose="020B0400000000000000"/>
            </a:endParaRP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92C97E53-4B0B-AE25-F852-9B7050BCE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323501"/>
              </p:ext>
            </p:extLst>
          </p:nvPr>
        </p:nvGraphicFramePr>
        <p:xfrm>
          <a:off x="315966" y="1064496"/>
          <a:ext cx="9313431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109">
                  <a:extLst>
                    <a:ext uri="{9D8B030D-6E8A-4147-A177-3AD203B41FA5}">
                      <a16:colId xmlns:a16="http://schemas.microsoft.com/office/drawing/2014/main" val="3007705964"/>
                    </a:ext>
                  </a:extLst>
                </a:gridCol>
                <a:gridCol w="7413322">
                  <a:extLst>
                    <a:ext uri="{9D8B030D-6E8A-4147-A177-3AD203B41FA5}">
                      <a16:colId xmlns:a16="http://schemas.microsoft.com/office/drawing/2014/main" val="1638784704"/>
                    </a:ext>
                  </a:extLst>
                </a:gridCol>
              </a:tblGrid>
              <a:tr h="1257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chemeClr val="bg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申請書類について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【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提出書類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●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地域ビジネスアイデアシート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　ご記入済みの地域ビジネスアイデアシートのアップロードをお願い致します。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●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1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分以内の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PR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動画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　ご提出のビジネスアイデアに対する思いをお聞かせください。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　動画についてはスマートフォンなどで撮影をお願いします。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【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動画撮影にあたり注意事項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・出来る限り事業の参加メンバー全員の出演をお願い致します。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・提出事業者名と事業のポイントを端的に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PR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をお願い致します。</a:t>
                      </a:r>
                      <a:endParaRPr kumimoji="1" lang="en-US" altLang="ja-JP" sz="1400" b="1" i="0" dirty="0">
                        <a:solidFill>
                          <a:srgbClr val="ED7D3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9314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4BE6CF92-2718-1DB4-70E0-D2CF1CF7E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079203"/>
              </p:ext>
            </p:extLst>
          </p:nvPr>
        </p:nvGraphicFramePr>
        <p:xfrm>
          <a:off x="315966" y="4058332"/>
          <a:ext cx="9313431" cy="125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109">
                  <a:extLst>
                    <a:ext uri="{9D8B030D-6E8A-4147-A177-3AD203B41FA5}">
                      <a16:colId xmlns:a16="http://schemas.microsoft.com/office/drawing/2014/main" val="3007705964"/>
                    </a:ext>
                  </a:extLst>
                </a:gridCol>
                <a:gridCol w="7413322">
                  <a:extLst>
                    <a:ext uri="{9D8B030D-6E8A-4147-A177-3AD203B41FA5}">
                      <a16:colId xmlns:a16="http://schemas.microsoft.com/office/drawing/2014/main" val="1638784704"/>
                    </a:ext>
                  </a:extLst>
                </a:gridCol>
              </a:tblGrid>
              <a:tr h="1257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chemeClr val="bg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アップロード方法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074738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左の二次元コードをスマートフォンで読み取るとアップロード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URL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にアクセスします。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PC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からのアップロードは以下の</a:t>
                      </a: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URL</a:t>
                      </a:r>
                      <a:r>
                        <a:rPr kumimoji="1" lang="ja-JP" altLang="en-US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</a:rPr>
                        <a:t>からアクセスしてください。</a:t>
                      </a:r>
                      <a:endParaRPr kumimoji="1" lang="en-US" altLang="ja-JP" sz="1400" b="1" i="0" dirty="0">
                        <a:solidFill>
                          <a:srgbClr val="ED7D3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  <a:p>
                      <a:pPr marL="1074738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dirty="0">
                          <a:solidFill>
                            <a:srgbClr val="ED7D31"/>
                          </a:solidFill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hlinkClick r:id="rId2"/>
                        </a:rPr>
                        <a:t>https://app.box.com/f/6786f0a66f384710965012e0b0dfcae9</a:t>
                      </a:r>
                      <a:endParaRPr kumimoji="1" lang="en-US" altLang="ja-JP" sz="1400" b="1" i="0" dirty="0">
                        <a:solidFill>
                          <a:srgbClr val="ED7D3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93144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5C3D3745-53DF-FA62-87EB-D998F64A3C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37" t="5737" r="5737" b="5737"/>
          <a:stretch/>
        </p:blipFill>
        <p:spPr>
          <a:xfrm>
            <a:off x="2371725" y="4248908"/>
            <a:ext cx="876638" cy="876638"/>
          </a:xfrm>
          <a:prstGeom prst="rect">
            <a:avLst/>
          </a:prstGeom>
        </p:spPr>
      </p:pic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B125B8D-294E-1E03-9D14-52C945F55D57}"/>
              </a:ext>
            </a:extLst>
          </p:cNvPr>
          <p:cNvCxnSpPr>
            <a:cxnSpLocks/>
          </p:cNvCxnSpPr>
          <p:nvPr/>
        </p:nvCxnSpPr>
        <p:spPr>
          <a:xfrm>
            <a:off x="2463800" y="747760"/>
            <a:ext cx="4978400" cy="0"/>
          </a:xfrm>
          <a:prstGeom prst="line">
            <a:avLst/>
          </a:prstGeom>
          <a:ln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1C5D94-59FC-A9E4-E11F-081988A410F5}"/>
              </a:ext>
            </a:extLst>
          </p:cNvPr>
          <p:cNvSpPr txBox="1"/>
          <p:nvPr/>
        </p:nvSpPr>
        <p:spPr>
          <a:xfrm>
            <a:off x="963110" y="5364091"/>
            <a:ext cx="80191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ED7D31"/>
                </a:solidFill>
                <a:ea typeface="Hiragino Sans W4" panose="020B0400000000000000"/>
              </a:rPr>
              <a:t>詳しいアップロード方法は次のページをご参照ください。</a:t>
            </a:r>
          </a:p>
        </p:txBody>
      </p:sp>
      <p:sp>
        <p:nvSpPr>
          <p:cNvPr id="6" name="矢印: 山形 5">
            <a:extLst>
              <a:ext uri="{FF2B5EF4-FFF2-40B4-BE49-F238E27FC236}">
                <a16:creationId xmlns:a16="http://schemas.microsoft.com/office/drawing/2014/main" id="{40711C19-8A63-777B-3422-48745F4B32ED}"/>
              </a:ext>
            </a:extLst>
          </p:cNvPr>
          <p:cNvSpPr/>
          <p:nvPr/>
        </p:nvSpPr>
        <p:spPr>
          <a:xfrm rot="5400000">
            <a:off x="4582750" y="5633304"/>
            <a:ext cx="317989" cy="920061"/>
          </a:xfrm>
          <a:prstGeom prst="chevron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矢印: 山形 7">
            <a:extLst>
              <a:ext uri="{FF2B5EF4-FFF2-40B4-BE49-F238E27FC236}">
                <a16:creationId xmlns:a16="http://schemas.microsoft.com/office/drawing/2014/main" id="{8C3C781C-0183-485E-73AC-58B91883357B}"/>
              </a:ext>
            </a:extLst>
          </p:cNvPr>
          <p:cNvSpPr/>
          <p:nvPr/>
        </p:nvSpPr>
        <p:spPr>
          <a:xfrm rot="5400000">
            <a:off x="4582751" y="5952880"/>
            <a:ext cx="317988" cy="920061"/>
          </a:xfrm>
          <a:prstGeom prst="chevron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4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80F671B-D5B3-445E-8EE8-2C8008D9E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508098"/>
              </p:ext>
            </p:extLst>
          </p:nvPr>
        </p:nvGraphicFramePr>
        <p:xfrm>
          <a:off x="296284" y="1064496"/>
          <a:ext cx="9313431" cy="5507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3431">
                  <a:extLst>
                    <a:ext uri="{9D8B030D-6E8A-4147-A177-3AD203B41FA5}">
                      <a16:colId xmlns:a16="http://schemas.microsoft.com/office/drawing/2014/main" val="3007705964"/>
                    </a:ext>
                  </a:extLst>
                </a:gridCol>
              </a:tblGrid>
              <a:tr h="3976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【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スマートフォン版</a:t>
                      </a: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】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以下手順でアップロードをお願いします。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93144"/>
                  </a:ext>
                </a:extLst>
              </a:tr>
              <a:tr h="5109765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890949"/>
                  </a:ext>
                </a:extLst>
              </a:tr>
            </a:tbl>
          </a:graphicData>
        </a:graphic>
      </p:graphicFrame>
      <p:pic>
        <p:nvPicPr>
          <p:cNvPr id="21" name="図 20">
            <a:extLst>
              <a:ext uri="{FF2B5EF4-FFF2-40B4-BE49-F238E27FC236}">
                <a16:creationId xmlns:a16="http://schemas.microsoft.com/office/drawing/2014/main" id="{E97459AA-B91B-F2D9-628F-050DC72A4E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679" y="2068947"/>
            <a:ext cx="1680035" cy="170769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287F48F-407E-FAB0-3D1F-4D2D06110C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16682" y="2068947"/>
            <a:ext cx="1680035" cy="170769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C6D329D-2CAB-87BF-1AC6-737BF898F6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8946" y="2107357"/>
            <a:ext cx="1680035" cy="664828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0E5E8C0-A41C-AF7C-E922-8468365B8DA4}"/>
              </a:ext>
            </a:extLst>
          </p:cNvPr>
          <p:cNvSpPr txBox="1"/>
          <p:nvPr/>
        </p:nvSpPr>
        <p:spPr>
          <a:xfrm>
            <a:off x="296284" y="5924364"/>
            <a:ext cx="15808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①アップロード</a:t>
            </a:r>
            <a:r>
              <a:rPr kumimoji="1" lang="en-US" altLang="ja-JP" sz="800" b="1" dirty="0">
                <a:solidFill>
                  <a:srgbClr val="ED7D31"/>
                </a:solidFill>
                <a:ea typeface="Hiragino Sans W4" panose="020B0400000000000000"/>
              </a:rPr>
              <a:t>URL</a:t>
            </a:r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へアクセス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9D5D516-B9B9-B411-2AA8-91DF4B9DEE94}"/>
              </a:ext>
            </a:extLst>
          </p:cNvPr>
          <p:cNvSpPr txBox="1"/>
          <p:nvPr/>
        </p:nvSpPr>
        <p:spPr>
          <a:xfrm>
            <a:off x="2097226" y="5926050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②「ファイルの選択」をタップ</a:t>
            </a:r>
            <a:endParaRPr kumimoji="1" lang="en-US" altLang="ja-JP" sz="800" b="1" dirty="0">
              <a:solidFill>
                <a:srgbClr val="ED7D31"/>
              </a:solidFill>
              <a:ea typeface="Hiragino Sans W4" panose="020B0400000000000000"/>
            </a:endParaRPr>
          </a:p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　「写真ライブラリ」をタップ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BB803FA-34A9-7559-CA4E-883187608B24}"/>
              </a:ext>
            </a:extLst>
          </p:cNvPr>
          <p:cNvSpPr txBox="1"/>
          <p:nvPr/>
        </p:nvSpPr>
        <p:spPr>
          <a:xfrm>
            <a:off x="7776441" y="5349740"/>
            <a:ext cx="19287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⑤この画面が表示されれば完了です。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EF3A018-4DF2-250E-AF14-417F339594E7}"/>
              </a:ext>
            </a:extLst>
          </p:cNvPr>
          <p:cNvSpPr txBox="1"/>
          <p:nvPr/>
        </p:nvSpPr>
        <p:spPr>
          <a:xfrm>
            <a:off x="4016844" y="5349740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③アップロードするファイルを</a:t>
            </a:r>
            <a:endParaRPr kumimoji="1" lang="en-US" altLang="ja-JP" sz="800" b="1" dirty="0">
              <a:solidFill>
                <a:srgbClr val="ED7D31"/>
              </a:solidFill>
              <a:ea typeface="Hiragino Sans W4" panose="020B0400000000000000"/>
            </a:endParaRPr>
          </a:p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　選択して「追加」をタップ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3C3647A-DE9B-267A-81A2-2E10DC4DD7A5}"/>
              </a:ext>
            </a:extLst>
          </p:cNvPr>
          <p:cNvSpPr txBox="1"/>
          <p:nvPr/>
        </p:nvSpPr>
        <p:spPr>
          <a:xfrm>
            <a:off x="5919155" y="5349740"/>
            <a:ext cx="1107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④「送信」をタップ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5EEFC0D-7A24-4695-068A-9152810708B4}"/>
              </a:ext>
            </a:extLst>
          </p:cNvPr>
          <p:cNvSpPr txBox="1"/>
          <p:nvPr/>
        </p:nvSpPr>
        <p:spPr>
          <a:xfrm>
            <a:off x="1463040" y="286095"/>
            <a:ext cx="6979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ED7D31"/>
                </a:solidFill>
                <a:effectLst/>
                <a:ea typeface="Hiragino Sans W4" panose="020B0400000000000000"/>
                <a:cs typeface="ＭＳ Ｐゴシック" panose="020B0600070205080204" pitchFamily="50" charset="-128"/>
              </a:rPr>
              <a:t>申請書類アップロードマニュアル</a:t>
            </a:r>
            <a:endParaRPr lang="ja-JP" altLang="en-US" sz="2400" b="1" dirty="0">
              <a:solidFill>
                <a:srgbClr val="ED7D31"/>
              </a:solidFill>
              <a:ea typeface="Hiragino Sans W4" panose="020B0400000000000000"/>
            </a:endParaRP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BF51C782-0964-0505-5290-56EA6946E8EA}"/>
              </a:ext>
            </a:extLst>
          </p:cNvPr>
          <p:cNvCxnSpPr>
            <a:cxnSpLocks/>
          </p:cNvCxnSpPr>
          <p:nvPr/>
        </p:nvCxnSpPr>
        <p:spPr>
          <a:xfrm>
            <a:off x="2463800" y="747760"/>
            <a:ext cx="4978400" cy="0"/>
          </a:xfrm>
          <a:prstGeom prst="line">
            <a:avLst/>
          </a:prstGeom>
          <a:ln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837BD751-76A0-A6EC-6B13-DBE4954ECE1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1263" y="1610467"/>
            <a:ext cx="1702365" cy="496890"/>
          </a:xfrm>
          <a:prstGeom prst="rect">
            <a:avLst/>
          </a:prstGeom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37955B6-A96E-7CD5-CC3C-BEE2BF3F11E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1263" y="3756419"/>
            <a:ext cx="1702365" cy="2145954"/>
          </a:xfrm>
          <a:prstGeom prst="rect">
            <a:avLst/>
          </a:prstGeom>
          <a:ln>
            <a:noFill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18A2DA0-8BDF-7850-5EF5-9A92DAE2554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15904" y="3776637"/>
            <a:ext cx="1702365" cy="2125735"/>
          </a:xfrm>
          <a:prstGeom prst="rect">
            <a:avLst/>
          </a:prstGeom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D1E9258-ACE4-7B96-EEDF-26FDCB72AFD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15904" y="1610468"/>
            <a:ext cx="1702365" cy="496890"/>
          </a:xfrm>
          <a:prstGeom prst="rect">
            <a:avLst/>
          </a:prstGeom>
          <a:ln>
            <a:noFill/>
          </a:ln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C97C8B4-DCBD-46B0-539A-9C95D3240329}"/>
              </a:ext>
            </a:extLst>
          </p:cNvPr>
          <p:cNvSpPr/>
          <p:nvPr/>
        </p:nvSpPr>
        <p:spPr>
          <a:xfrm>
            <a:off x="2753753" y="4872766"/>
            <a:ext cx="631447" cy="21869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E18E0D4-94C0-33CE-BBA6-02CA76799370}"/>
              </a:ext>
            </a:extLst>
          </p:cNvPr>
          <p:cNvSpPr/>
          <p:nvPr/>
        </p:nvSpPr>
        <p:spPr>
          <a:xfrm>
            <a:off x="2495013" y="4336806"/>
            <a:ext cx="1142766" cy="19097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F55BC4A-6BE1-36F2-4CB5-A5CEAA8B69F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3141" y="1610466"/>
            <a:ext cx="1702366" cy="3680792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1F05729-809F-C7AA-EE36-F65779113DB4}"/>
              </a:ext>
            </a:extLst>
          </p:cNvPr>
          <p:cNvSpPr/>
          <p:nvPr/>
        </p:nvSpPr>
        <p:spPr>
          <a:xfrm>
            <a:off x="5576435" y="1917551"/>
            <a:ext cx="203297" cy="123208"/>
          </a:xfrm>
          <a:prstGeom prst="roundRect">
            <a:avLst>
              <a:gd name="adj" fmla="val 2950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ABFF69-B32D-42D8-C881-DF7494C8A827}"/>
              </a:ext>
            </a:extLst>
          </p:cNvPr>
          <p:cNvSpPr/>
          <p:nvPr/>
        </p:nvSpPr>
        <p:spPr>
          <a:xfrm>
            <a:off x="4108961" y="1610466"/>
            <a:ext cx="1710726" cy="368078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C03C46D4-AB42-6C82-0D1D-68DBE8243151}"/>
              </a:ext>
            </a:extLst>
          </p:cNvPr>
          <p:cNvSpPr/>
          <p:nvPr/>
        </p:nvSpPr>
        <p:spPr>
          <a:xfrm>
            <a:off x="7316903" y="4694375"/>
            <a:ext cx="317789" cy="192513"/>
          </a:xfrm>
          <a:prstGeom prst="roundRect">
            <a:avLst>
              <a:gd name="adj" fmla="val 2950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33D915A6-35CE-F9C1-C244-D7BAD93CAB0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7781" y="1610466"/>
            <a:ext cx="1702366" cy="46732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1DDE79E-6D47-497F-B89B-35B846749270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7781" y="2787471"/>
            <a:ext cx="1702366" cy="2503785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B15D34A-F572-6ACB-A80F-AE92018703B6}"/>
              </a:ext>
            </a:extLst>
          </p:cNvPr>
          <p:cNvSpPr/>
          <p:nvPr/>
        </p:nvSpPr>
        <p:spPr>
          <a:xfrm>
            <a:off x="5981961" y="1610466"/>
            <a:ext cx="1706980" cy="368078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1411CFA-366F-BF51-9676-912646A638FD}"/>
              </a:ext>
            </a:extLst>
          </p:cNvPr>
          <p:cNvGrpSpPr/>
          <p:nvPr/>
        </p:nvGrpSpPr>
        <p:grpSpPr>
          <a:xfrm>
            <a:off x="7838677" y="1610465"/>
            <a:ext cx="1702365" cy="3680792"/>
            <a:chOff x="8101848" y="1863764"/>
            <a:chExt cx="1316058" cy="2845533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3A8BB27F-24A9-7780-5625-3725083A7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01848" y="1863766"/>
              <a:ext cx="1316058" cy="2845531"/>
            </a:xfrm>
            <a:prstGeom prst="rect">
              <a:avLst/>
            </a:prstGeom>
            <a:ln>
              <a:noFill/>
            </a:ln>
          </p:spPr>
        </p:pic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7419B2E2-BB9F-390B-E702-6888ED3FBE1E}"/>
                </a:ext>
              </a:extLst>
            </p:cNvPr>
            <p:cNvSpPr/>
            <p:nvPr/>
          </p:nvSpPr>
          <p:spPr>
            <a:xfrm>
              <a:off x="8115487" y="1863764"/>
              <a:ext cx="1302418" cy="284553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BDCF8936-AF82-4FF9-72E4-E927A35DF2FD}"/>
              </a:ext>
            </a:extLst>
          </p:cNvPr>
          <p:cNvSpPr/>
          <p:nvPr/>
        </p:nvSpPr>
        <p:spPr>
          <a:xfrm>
            <a:off x="4076365" y="2274857"/>
            <a:ext cx="637608" cy="640686"/>
          </a:xfrm>
          <a:prstGeom prst="roundRect">
            <a:avLst>
              <a:gd name="adj" fmla="val 7005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BA32B08-4425-784C-58DA-D3E365BA1C9D}"/>
              </a:ext>
            </a:extLst>
          </p:cNvPr>
          <p:cNvSpPr/>
          <p:nvPr/>
        </p:nvSpPr>
        <p:spPr>
          <a:xfrm>
            <a:off x="351263" y="1610466"/>
            <a:ext cx="1680035" cy="429190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2264737-8270-4048-612F-6A3F144B3FDB}"/>
              </a:ext>
            </a:extLst>
          </p:cNvPr>
          <p:cNvSpPr/>
          <p:nvPr/>
        </p:nvSpPr>
        <p:spPr>
          <a:xfrm>
            <a:off x="2213030" y="1610465"/>
            <a:ext cx="1702364" cy="429190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81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80F671B-D5B3-445E-8EE8-2C8008D9E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26323"/>
              </p:ext>
            </p:extLst>
          </p:nvPr>
        </p:nvGraphicFramePr>
        <p:xfrm>
          <a:off x="296284" y="1064496"/>
          <a:ext cx="9313431" cy="5045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3431">
                  <a:extLst>
                    <a:ext uri="{9D8B030D-6E8A-4147-A177-3AD203B41FA5}">
                      <a16:colId xmlns:a16="http://schemas.microsoft.com/office/drawing/2014/main" val="3007705964"/>
                    </a:ext>
                  </a:extLst>
                </a:gridCol>
              </a:tblGrid>
              <a:tr h="466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【PC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版</a:t>
                      </a: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】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Hiragino Sans W4" panose="020B0400000000000000" pitchFamily="34" charset="-128"/>
                          <a:ea typeface="Hiragino Sans W4" panose="020B0400000000000000" pitchFamily="34" charset="-128"/>
                          <a:cs typeface="+mn-cs"/>
                        </a:rPr>
                        <a:t>以下手順でアップロードをお願いします。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93144"/>
                  </a:ext>
                </a:extLst>
              </a:tr>
              <a:tr h="457915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890949"/>
                  </a:ext>
                </a:extLst>
              </a:tr>
            </a:tbl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8B222AFB-3ED0-06EA-1F63-EC53D9EA82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1736" y="1578509"/>
            <a:ext cx="2931370" cy="305880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3341CEF-C7F0-E679-D7B5-05FEA4D1F5D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0566" y="1578509"/>
            <a:ext cx="2865148" cy="305880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0E5E8C0-A41C-AF7C-E922-8468365B8DA4}"/>
              </a:ext>
            </a:extLst>
          </p:cNvPr>
          <p:cNvSpPr txBox="1"/>
          <p:nvPr/>
        </p:nvSpPr>
        <p:spPr>
          <a:xfrm>
            <a:off x="357705" y="4743774"/>
            <a:ext cx="2308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①アップロード</a:t>
            </a:r>
            <a:r>
              <a:rPr kumimoji="1" lang="en-US" altLang="ja-JP" sz="800" b="1" dirty="0">
                <a:solidFill>
                  <a:srgbClr val="ED7D31"/>
                </a:solidFill>
                <a:ea typeface="Hiragino Sans W4" panose="020B0400000000000000"/>
              </a:rPr>
              <a:t>URL</a:t>
            </a:r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へアクセス</a:t>
            </a:r>
            <a:endParaRPr kumimoji="1" lang="en-US" altLang="ja-JP" sz="800" b="1" dirty="0">
              <a:solidFill>
                <a:srgbClr val="ED7D31"/>
              </a:solidFill>
              <a:ea typeface="Hiragino Sans W4" panose="020B0400000000000000"/>
            </a:endParaRPr>
          </a:p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　動画ファイルを赤枠内にドラッグ</a:t>
            </a:r>
            <a:r>
              <a:rPr kumimoji="1" lang="en-US" altLang="ja-JP" sz="800" b="1" dirty="0">
                <a:solidFill>
                  <a:srgbClr val="ED7D31"/>
                </a:solidFill>
                <a:ea typeface="Hiragino Sans W4" panose="020B0400000000000000"/>
              </a:rPr>
              <a:t>&amp;</a:t>
            </a:r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ドロップ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9D5D516-B9B9-B411-2AA8-91DF4B9DEE94}"/>
              </a:ext>
            </a:extLst>
          </p:cNvPr>
          <p:cNvSpPr txBox="1"/>
          <p:nvPr/>
        </p:nvSpPr>
        <p:spPr>
          <a:xfrm>
            <a:off x="3447870" y="4743774"/>
            <a:ext cx="1210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②「送信」をクリック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BB803FA-34A9-7559-CA4E-883187608B24}"/>
              </a:ext>
            </a:extLst>
          </p:cNvPr>
          <p:cNvSpPr txBox="1"/>
          <p:nvPr/>
        </p:nvSpPr>
        <p:spPr>
          <a:xfrm>
            <a:off x="6563864" y="4743774"/>
            <a:ext cx="19287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ED7D31"/>
                </a:solidFill>
                <a:ea typeface="Hiragino Sans W4" panose="020B0400000000000000"/>
              </a:rPr>
              <a:t>③この画面が表示されれば完了です。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2E7F01-A580-271A-E715-323EB81B600A}"/>
              </a:ext>
            </a:extLst>
          </p:cNvPr>
          <p:cNvSpPr txBox="1"/>
          <p:nvPr/>
        </p:nvSpPr>
        <p:spPr>
          <a:xfrm>
            <a:off x="1463040" y="286095"/>
            <a:ext cx="6979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ED7D31"/>
                </a:solidFill>
                <a:ea typeface="Hiragino Sans W4" panose="020B0400000000000000"/>
                <a:cs typeface="ＭＳ Ｐゴシック" panose="020B0600070205080204" pitchFamily="50" charset="-128"/>
              </a:rPr>
              <a:t>申請書類</a:t>
            </a:r>
            <a:r>
              <a:rPr lang="ja-JP" altLang="en-US" sz="2400" b="1" dirty="0">
                <a:solidFill>
                  <a:srgbClr val="ED7D31"/>
                </a:solidFill>
                <a:effectLst/>
                <a:ea typeface="Hiragino Sans W4" panose="020B0400000000000000"/>
                <a:cs typeface="ＭＳ Ｐゴシック" panose="020B0600070205080204" pitchFamily="50" charset="-128"/>
              </a:rPr>
              <a:t>アップロードマニュアル</a:t>
            </a:r>
            <a:endParaRPr lang="ja-JP" altLang="en-US" sz="2400" b="1" dirty="0">
              <a:solidFill>
                <a:srgbClr val="ED7D31"/>
              </a:solidFill>
              <a:ea typeface="Hiragino Sans W4" panose="020B040000000000000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05973CE-F778-C959-9DDE-DE50C0C099AC}"/>
              </a:ext>
            </a:extLst>
          </p:cNvPr>
          <p:cNvCxnSpPr>
            <a:cxnSpLocks/>
          </p:cNvCxnSpPr>
          <p:nvPr/>
        </p:nvCxnSpPr>
        <p:spPr>
          <a:xfrm>
            <a:off x="2463800" y="747760"/>
            <a:ext cx="4978400" cy="0"/>
          </a:xfrm>
          <a:prstGeom prst="line">
            <a:avLst/>
          </a:prstGeom>
          <a:ln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>
            <a:extLst>
              <a:ext uri="{FF2B5EF4-FFF2-40B4-BE49-F238E27FC236}">
                <a16:creationId xmlns:a16="http://schemas.microsoft.com/office/drawing/2014/main" id="{53456B6A-E8D2-AC7E-110F-94C46227FE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59128" y="1585550"/>
            <a:ext cx="2846076" cy="305176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559AA11-2EB3-D619-C260-669BBCBB451D}"/>
              </a:ext>
            </a:extLst>
          </p:cNvPr>
          <p:cNvSpPr/>
          <p:nvPr/>
        </p:nvSpPr>
        <p:spPr>
          <a:xfrm>
            <a:off x="749552" y="2979661"/>
            <a:ext cx="2262502" cy="954730"/>
          </a:xfrm>
          <a:prstGeom prst="roundRect">
            <a:avLst>
              <a:gd name="adj" fmla="val 4294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6F0DFAB-AD26-9474-BFF0-B5B821D8D042}"/>
              </a:ext>
            </a:extLst>
          </p:cNvPr>
          <p:cNvSpPr/>
          <p:nvPr/>
        </p:nvSpPr>
        <p:spPr>
          <a:xfrm>
            <a:off x="5836815" y="4297226"/>
            <a:ext cx="267898" cy="156234"/>
          </a:xfrm>
          <a:prstGeom prst="roundRect">
            <a:avLst>
              <a:gd name="adj" fmla="val 20552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12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384</TotalTime>
  <Words>252</Words>
  <Application>Microsoft Office PowerPoint</Application>
  <PresentationFormat>A4 210 x 297 mm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Hiragino Sans W4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(株)ジェイアール東日本企画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青木 一馬</dc:creator>
  <cp:lastModifiedBy>佑 関口</cp:lastModifiedBy>
  <cp:revision>18</cp:revision>
  <dcterms:created xsi:type="dcterms:W3CDTF">2024-08-06T12:19:25Z</dcterms:created>
  <dcterms:modified xsi:type="dcterms:W3CDTF">2024-08-09T06:55:06Z</dcterms:modified>
</cp:coreProperties>
</file>