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9906000" cy="6858000" type="A4"/>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67" autoAdjust="0"/>
    <p:restoredTop sz="94660"/>
  </p:normalViewPr>
  <p:slideViewPr>
    <p:cSldViewPr snapToGrid="0">
      <p:cViewPr varScale="1">
        <p:scale>
          <a:sx n="110" d="100"/>
          <a:sy n="110" d="100"/>
        </p:scale>
        <p:origin x="158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421805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71844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3892871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6688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29973399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3751185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633451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654806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239090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246956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8361F4-7C2D-44E4-A3A8-04F7B8543DB8}" type="datetimeFigureOut">
              <a:rPr kumimoji="1" lang="ja-JP" altLang="en-US" smtClean="0"/>
              <a:t>2024/8/9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037634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361F4-7C2D-44E4-A3A8-04F7B8543DB8}" type="datetimeFigureOut">
              <a:rPr kumimoji="1" lang="ja-JP" altLang="en-US" smtClean="0"/>
              <a:t>2024/8/9</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7BEA9A-548B-4585-A58E-DEE7EE8BC761}" type="slidenum">
              <a:rPr kumimoji="1" lang="ja-JP" altLang="en-US" smtClean="0"/>
              <a:t>‹#›</a:t>
            </a:fld>
            <a:endParaRPr kumimoji="1" lang="ja-JP" altLang="en-US"/>
          </a:p>
        </p:txBody>
      </p:sp>
    </p:spTree>
    <p:extLst>
      <p:ext uri="{BB962C8B-B14F-4D97-AF65-F5344CB8AC3E}">
        <p14:creationId xmlns:p14="http://schemas.microsoft.com/office/powerpoint/2010/main" val="15736349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10">
            <a:extLst>
              <a:ext uri="{FF2B5EF4-FFF2-40B4-BE49-F238E27FC236}">
                <a16:creationId xmlns:a16="http://schemas.microsoft.com/office/drawing/2014/main" id="{080F671B-D5B3-445E-8EE8-2C8008D9E92E}"/>
              </a:ext>
            </a:extLst>
          </p:cNvPr>
          <p:cNvGraphicFramePr>
            <a:graphicFrameLocks noGrp="1"/>
          </p:cNvGraphicFramePr>
          <p:nvPr>
            <p:extLst>
              <p:ext uri="{D42A27DB-BD31-4B8C-83A1-F6EECF244321}">
                <p14:modId xmlns:p14="http://schemas.microsoft.com/office/powerpoint/2010/main" val="3118136741"/>
              </p:ext>
            </p:extLst>
          </p:nvPr>
        </p:nvGraphicFramePr>
        <p:xfrm>
          <a:off x="315966" y="966250"/>
          <a:ext cx="3192012" cy="2008584"/>
        </p:xfrm>
        <a:graphic>
          <a:graphicData uri="http://schemas.openxmlformats.org/drawingml/2006/table">
            <a:tbl>
              <a:tblPr firstRow="1" bandRow="1">
                <a:tableStyleId>{5C22544A-7EE6-4342-B048-85BDC9FD1C3A}</a:tableStyleId>
              </a:tblPr>
              <a:tblGrid>
                <a:gridCol w="3192012">
                  <a:extLst>
                    <a:ext uri="{9D8B030D-6E8A-4147-A177-3AD203B41FA5}">
                      <a16:colId xmlns:a16="http://schemas.microsoft.com/office/drawing/2014/main" val="3007705964"/>
                    </a:ext>
                  </a:extLst>
                </a:gridCol>
              </a:tblGrid>
              <a:tr h="377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a:ln>
                            <a:noFill/>
                          </a:ln>
                          <a:solidFill>
                            <a:prstClr val="white"/>
                          </a:solidFill>
                          <a:effectLst/>
                          <a:uLnTx/>
                          <a:uFillTx/>
                          <a:latin typeface="Hiragino Sans W4" panose="020B0400000000000000" pitchFamily="34" charset="-128"/>
                          <a:ea typeface="Hiragino Sans W4" panose="020B0400000000000000" pitchFamily="34" charset="-128"/>
                          <a:cs typeface="+mn-cs"/>
                        </a:rPr>
                        <a:t>①解決を目指す地域課題</a:t>
                      </a:r>
                      <a:r>
                        <a:rPr kumimoji="1" lang="ja-JP" altLang="en-US" sz="1600" b="0">
                          <a:solidFill>
                            <a:schemeClr val="bg1"/>
                          </a:solidFill>
                          <a:latin typeface="Hiragino Sans W4" panose="020B0400000000000000" pitchFamily="34" charset="-128"/>
                          <a:ea typeface="Hiragino Sans W4" panose="020B0400000000000000" pitchFamily="34" charset="-128"/>
                        </a:rPr>
                        <a:t>（★）</a:t>
                      </a:r>
                      <a:endParaRPr kumimoji="1" lang="ja-JP" altLang="en-US" sz="160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1631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accent2"/>
                          </a:solidFill>
                          <a:latin typeface="Hiragino Sans W4" panose="020B0400000000000000" pitchFamily="34" charset="-128"/>
                          <a:ea typeface="Hiragino Sans W4" panose="020B0400000000000000" pitchFamily="34" charset="-128"/>
                        </a:rPr>
                        <a:t>（人口減少、耕作放棄地の拡大、廃校、弱いブランド力、過疎化、後継者不足、地域コミュニティの縮小、若手世代の流出、労働力不足など）</a:t>
                      </a:r>
                    </a:p>
                    <a:p>
                      <a:endParaRPr kumimoji="1" lang="ja-JP" altLang="en-US" sz="1200" b="0" dirty="0">
                        <a:solidFill>
                          <a:schemeClr val="tx1"/>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890949"/>
                  </a:ext>
                </a:extLst>
              </a:tr>
            </a:tbl>
          </a:graphicData>
        </a:graphic>
      </p:graphicFrame>
      <p:graphicFrame>
        <p:nvGraphicFramePr>
          <p:cNvPr id="12" name="表 11">
            <a:extLst>
              <a:ext uri="{FF2B5EF4-FFF2-40B4-BE49-F238E27FC236}">
                <a16:creationId xmlns:a16="http://schemas.microsoft.com/office/drawing/2014/main" id="{33C7B48D-ACE6-8D55-A89C-1A64ABDF5A27}"/>
              </a:ext>
            </a:extLst>
          </p:cNvPr>
          <p:cNvGraphicFramePr>
            <a:graphicFrameLocks noGrp="1"/>
          </p:cNvGraphicFramePr>
          <p:nvPr/>
        </p:nvGraphicFramePr>
        <p:xfrm>
          <a:off x="315967" y="5144619"/>
          <a:ext cx="2644947" cy="1525675"/>
        </p:xfrm>
        <a:graphic>
          <a:graphicData uri="http://schemas.openxmlformats.org/drawingml/2006/table">
            <a:tbl>
              <a:tblPr firstRow="1" bandRow="1">
                <a:tableStyleId>{5C22544A-7EE6-4342-B048-85BDC9FD1C3A}</a:tableStyleId>
              </a:tblPr>
              <a:tblGrid>
                <a:gridCol w="2644947">
                  <a:extLst>
                    <a:ext uri="{9D8B030D-6E8A-4147-A177-3AD203B41FA5}">
                      <a16:colId xmlns:a16="http://schemas.microsoft.com/office/drawing/2014/main" val="3007705964"/>
                    </a:ext>
                  </a:extLst>
                </a:gridCol>
              </a:tblGrid>
              <a:tr h="346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rPr>
                        <a:t>⑤</a:t>
                      </a:r>
                      <a:r>
                        <a:rPr kumimoji="1" lang="ja-JP" altLang="en-US" sz="1600" b="1" i="0" u="none" strike="noStrike" kern="1200" cap="none" spc="0" normalizeH="0" baseline="0" noProof="0">
                          <a:ln>
                            <a:noFill/>
                          </a:ln>
                          <a:solidFill>
                            <a:prstClr val="white"/>
                          </a:solidFill>
                          <a:effectLst/>
                          <a:uLnTx/>
                          <a:uFillTx/>
                          <a:latin typeface="Hiragino Sans W4" panose="020B0400000000000000" pitchFamily="34" charset="-128"/>
                          <a:ea typeface="Hiragino Sans W4" panose="020B0400000000000000" pitchFamily="34" charset="-128"/>
                          <a:cs typeface="+mn-cs"/>
                        </a:rPr>
                        <a:t>未来</a:t>
                      </a:r>
                      <a:r>
                        <a:rPr kumimoji="1" lang="ja-JP" altLang="en-US" sz="160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rPr>
                        <a:t>のビジョン</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11794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accent2"/>
                          </a:solidFill>
                          <a:latin typeface="Hiragino Sans W4" panose="020B0400000000000000" pitchFamily="34" charset="-128"/>
                          <a:ea typeface="Hiragino Sans W4" panose="020B0400000000000000" pitchFamily="34" charset="-128"/>
                        </a:rPr>
                        <a:t>（ビジネスアイデアによって課題が解決された到達したい地域や社会の未来像）</a:t>
                      </a: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dirty="0">
                        <a:solidFill>
                          <a:schemeClr val="tx1"/>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890949"/>
                  </a:ext>
                </a:extLst>
              </a:tr>
            </a:tbl>
          </a:graphicData>
        </a:graphic>
      </p:graphicFrame>
      <p:graphicFrame>
        <p:nvGraphicFramePr>
          <p:cNvPr id="14" name="表 13">
            <a:extLst>
              <a:ext uri="{FF2B5EF4-FFF2-40B4-BE49-F238E27FC236}">
                <a16:creationId xmlns:a16="http://schemas.microsoft.com/office/drawing/2014/main" id="{F5161516-FD11-6E08-9E08-A627661CC90F}"/>
              </a:ext>
            </a:extLst>
          </p:cNvPr>
          <p:cNvGraphicFramePr>
            <a:graphicFrameLocks noGrp="1"/>
          </p:cNvGraphicFramePr>
          <p:nvPr/>
        </p:nvGraphicFramePr>
        <p:xfrm>
          <a:off x="315967" y="3284646"/>
          <a:ext cx="2644947" cy="1740200"/>
        </p:xfrm>
        <a:graphic>
          <a:graphicData uri="http://schemas.openxmlformats.org/drawingml/2006/table">
            <a:tbl>
              <a:tblPr firstRow="1" bandRow="1">
                <a:tableStyleId>{5C22544A-7EE6-4342-B048-85BDC9FD1C3A}</a:tableStyleId>
              </a:tblPr>
              <a:tblGrid>
                <a:gridCol w="2644947">
                  <a:extLst>
                    <a:ext uri="{9D8B030D-6E8A-4147-A177-3AD203B41FA5}">
                      <a16:colId xmlns:a16="http://schemas.microsoft.com/office/drawing/2014/main" val="3007705964"/>
                    </a:ext>
                  </a:extLst>
                </a:gridCol>
              </a:tblGrid>
              <a:tr h="37871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50" b="1" i="0" u="none" strike="noStrike" kern="1200" cap="none" spc="0" normalizeH="0" baseline="0" noProof="0" dirty="0">
                          <a:ln>
                            <a:noFill/>
                          </a:ln>
                          <a:solidFill>
                            <a:schemeClr val="bg1"/>
                          </a:solidFill>
                          <a:effectLst/>
                          <a:uLnTx/>
                          <a:uFillTx/>
                          <a:latin typeface="Hiragino Sans W4" panose="020B0400000000000000" pitchFamily="34" charset="-128"/>
                          <a:ea typeface="Hiragino Sans W4" panose="020B0400000000000000" pitchFamily="34" charset="-128"/>
                          <a:cs typeface="+mn-cs"/>
                        </a:rPr>
                        <a:t>④</a:t>
                      </a:r>
                      <a:r>
                        <a:rPr kumimoji="1" lang="ja-JP" altLang="en-US" sz="1250" b="1" i="0" u="none" strike="noStrike" kern="1200" cap="none" spc="0" normalizeH="0" baseline="0" noProof="0">
                          <a:ln>
                            <a:noFill/>
                          </a:ln>
                          <a:solidFill>
                            <a:schemeClr val="bg1"/>
                          </a:solidFill>
                          <a:effectLst/>
                          <a:uLnTx/>
                          <a:uFillTx/>
                          <a:latin typeface="Hiragino Sans W4" panose="020B0400000000000000" pitchFamily="34" charset="-128"/>
                          <a:ea typeface="Hiragino Sans W4" panose="020B0400000000000000" pitchFamily="34" charset="-128"/>
                          <a:cs typeface="+mn-cs"/>
                        </a:rPr>
                        <a:t>社会的背景</a:t>
                      </a:r>
                      <a:r>
                        <a:rPr kumimoji="1" lang="en-US" altLang="ja-JP" sz="1250" b="1" i="0" u="none" strike="noStrike" kern="1200" cap="none" spc="0" normalizeH="0" baseline="0" noProof="0" dirty="0">
                          <a:ln>
                            <a:noFill/>
                          </a:ln>
                          <a:solidFill>
                            <a:schemeClr val="bg1"/>
                          </a:solidFill>
                          <a:effectLst/>
                          <a:uLnTx/>
                          <a:uFillTx/>
                          <a:latin typeface="Hiragino Sans W4" panose="020B0400000000000000" pitchFamily="34" charset="-128"/>
                          <a:ea typeface="Hiragino Sans W4" panose="020B0400000000000000" pitchFamily="34" charset="-128"/>
                          <a:cs typeface="+mn-cs"/>
                        </a:rPr>
                        <a:t>/</a:t>
                      </a:r>
                      <a:r>
                        <a:rPr kumimoji="1" lang="ja-JP" altLang="en-US" sz="1250" b="1" i="0" u="none" strike="noStrike" kern="1200" cap="none" spc="0" normalizeH="0" baseline="0" noProof="0">
                          <a:ln>
                            <a:noFill/>
                          </a:ln>
                          <a:solidFill>
                            <a:schemeClr val="bg1"/>
                          </a:solidFill>
                          <a:effectLst/>
                          <a:uLnTx/>
                          <a:uFillTx/>
                          <a:latin typeface="Hiragino Sans W4" panose="020B0400000000000000" pitchFamily="34" charset="-128"/>
                          <a:ea typeface="Hiragino Sans W4" panose="020B0400000000000000" pitchFamily="34" charset="-128"/>
                          <a:cs typeface="+mn-cs"/>
                        </a:rPr>
                        <a:t>マーケットニーズ</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13614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accent2"/>
                          </a:solidFill>
                          <a:latin typeface="Hiragino Sans W4" panose="020B0400000000000000" pitchFamily="34" charset="-128"/>
                          <a:ea typeface="Hiragino Sans W4" panose="020B0400000000000000" pitchFamily="34" charset="-128"/>
                        </a:rPr>
                        <a:t>（</a:t>
                      </a:r>
                      <a:r>
                        <a:rPr kumimoji="1" lang="en-US" altLang="ja-JP" sz="800" b="1" dirty="0">
                          <a:solidFill>
                            <a:schemeClr val="accent2"/>
                          </a:solidFill>
                          <a:latin typeface="Hiragino Sans W4" panose="020B0400000000000000" pitchFamily="34" charset="-128"/>
                          <a:ea typeface="Hiragino Sans W4" panose="020B0400000000000000" pitchFamily="34" charset="-128"/>
                        </a:rPr>
                        <a:t>PEST</a:t>
                      </a:r>
                      <a:r>
                        <a:rPr kumimoji="1" lang="ja-JP" altLang="en-US" sz="800" b="1" dirty="0">
                          <a:solidFill>
                            <a:schemeClr val="accent2"/>
                          </a:solidFill>
                          <a:latin typeface="Hiragino Sans W4" panose="020B0400000000000000" pitchFamily="34" charset="-128"/>
                          <a:ea typeface="Hiragino Sans W4" panose="020B0400000000000000" pitchFamily="34" charset="-128"/>
                        </a:rPr>
                        <a:t>分析、消費者の価値観・ライフスタイル・マーケットの変化、業界のトレンド、社会的背景、社会的ニーズなど）</a:t>
                      </a: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1" dirty="0">
                        <a:solidFill>
                          <a:schemeClr val="accent2"/>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890949"/>
                  </a:ext>
                </a:extLst>
              </a:tr>
            </a:tbl>
          </a:graphicData>
        </a:graphic>
      </p:graphicFrame>
      <p:sp>
        <p:nvSpPr>
          <p:cNvPr id="15" name="三角形 6">
            <a:extLst>
              <a:ext uri="{FF2B5EF4-FFF2-40B4-BE49-F238E27FC236}">
                <a16:creationId xmlns:a16="http://schemas.microsoft.com/office/drawing/2014/main" id="{8CC0A5B6-8499-2E93-FD73-3B118E1CF9F6}"/>
              </a:ext>
            </a:extLst>
          </p:cNvPr>
          <p:cNvSpPr/>
          <p:nvPr/>
        </p:nvSpPr>
        <p:spPr>
          <a:xfrm rot="10800000">
            <a:off x="5028636" y="3025093"/>
            <a:ext cx="360000" cy="180000"/>
          </a:xfrm>
          <a:prstGeom prst="triangle">
            <a:avLst/>
          </a:prstGeom>
          <a:solidFill>
            <a:schemeClr val="accent2"/>
          </a:solidFill>
        </p:spPr>
        <p:txBody>
          <a:bodyPr wrap="square" rtlCol="0" anchor="ctr">
            <a:spAutoFit/>
          </a:bodyPr>
          <a:lstStyle/>
          <a:p>
            <a:pPr algn="l"/>
            <a:endParaRPr lang="ja-JP" altLang="en-US">
              <a:latin typeface="Hiragino Sans W4" panose="020B0400000000000000" pitchFamily="34" charset="-128"/>
              <a:ea typeface="Hiragino Sans W4" panose="020B0400000000000000" pitchFamily="34" charset="-128"/>
            </a:endParaRPr>
          </a:p>
        </p:txBody>
      </p:sp>
      <p:sp>
        <p:nvSpPr>
          <p:cNvPr id="17" name="三角形 16">
            <a:extLst>
              <a:ext uri="{FF2B5EF4-FFF2-40B4-BE49-F238E27FC236}">
                <a16:creationId xmlns:a16="http://schemas.microsoft.com/office/drawing/2014/main" id="{8D8424ED-DF85-685B-94CD-4EC8272C9F78}"/>
              </a:ext>
            </a:extLst>
          </p:cNvPr>
          <p:cNvSpPr/>
          <p:nvPr/>
        </p:nvSpPr>
        <p:spPr>
          <a:xfrm rot="5400000">
            <a:off x="2937667" y="4018397"/>
            <a:ext cx="360000" cy="180000"/>
          </a:xfrm>
          <a:prstGeom prst="triangle">
            <a:avLst/>
          </a:prstGeom>
          <a:solidFill>
            <a:schemeClr val="accent2"/>
          </a:solidFill>
        </p:spPr>
        <p:txBody>
          <a:bodyPr wrap="square" rtlCol="0" anchor="ctr">
            <a:spAutoFit/>
          </a:bodyPr>
          <a:lstStyle/>
          <a:p>
            <a:pPr algn="l"/>
            <a:endParaRPr lang="ja-JP" altLang="en-US">
              <a:latin typeface="Hiragino Sans W4" panose="020B0400000000000000" pitchFamily="34" charset="-128"/>
              <a:ea typeface="Hiragino Sans W4" panose="020B0400000000000000" pitchFamily="34" charset="-128"/>
            </a:endParaRPr>
          </a:p>
        </p:txBody>
      </p:sp>
      <p:sp>
        <p:nvSpPr>
          <p:cNvPr id="18" name="三角形 17">
            <a:extLst>
              <a:ext uri="{FF2B5EF4-FFF2-40B4-BE49-F238E27FC236}">
                <a16:creationId xmlns:a16="http://schemas.microsoft.com/office/drawing/2014/main" id="{55B739F3-4134-48B8-0925-77C9879112AB}"/>
              </a:ext>
            </a:extLst>
          </p:cNvPr>
          <p:cNvSpPr/>
          <p:nvPr/>
        </p:nvSpPr>
        <p:spPr>
          <a:xfrm rot="5400000">
            <a:off x="2937667" y="5817456"/>
            <a:ext cx="360000" cy="180000"/>
          </a:xfrm>
          <a:prstGeom prst="triangle">
            <a:avLst/>
          </a:prstGeom>
          <a:solidFill>
            <a:schemeClr val="accent2"/>
          </a:solidFill>
        </p:spPr>
        <p:txBody>
          <a:bodyPr wrap="square" rtlCol="0" anchor="ctr">
            <a:spAutoFit/>
          </a:bodyPr>
          <a:lstStyle/>
          <a:p>
            <a:pPr algn="l"/>
            <a:endParaRPr lang="ja-JP" altLang="en-US">
              <a:latin typeface="Hiragino Sans W4" panose="020B0400000000000000" pitchFamily="34" charset="-128"/>
              <a:ea typeface="Hiragino Sans W4" panose="020B0400000000000000" pitchFamily="34" charset="-128"/>
            </a:endParaRPr>
          </a:p>
        </p:txBody>
      </p:sp>
      <p:sp>
        <p:nvSpPr>
          <p:cNvPr id="6" name="三角形 23">
            <a:extLst>
              <a:ext uri="{FF2B5EF4-FFF2-40B4-BE49-F238E27FC236}">
                <a16:creationId xmlns:a16="http://schemas.microsoft.com/office/drawing/2014/main" id="{15108782-C36B-0151-4D5F-3973F0F9B992}"/>
              </a:ext>
            </a:extLst>
          </p:cNvPr>
          <p:cNvSpPr/>
          <p:nvPr/>
        </p:nvSpPr>
        <p:spPr>
          <a:xfrm rot="10800000">
            <a:off x="3145275" y="3025093"/>
            <a:ext cx="360000" cy="180000"/>
          </a:xfrm>
          <a:prstGeom prst="triangle">
            <a:avLst/>
          </a:prstGeom>
          <a:solidFill>
            <a:schemeClr val="accent2"/>
          </a:solidFill>
        </p:spPr>
        <p:txBody>
          <a:bodyPr wrap="square" rtlCol="0" anchor="ctr">
            <a:spAutoFit/>
          </a:bodyPr>
          <a:lstStyle/>
          <a:p>
            <a:pPr algn="l"/>
            <a:endParaRPr lang="ja-JP" altLang="en-US">
              <a:latin typeface="Hiragino Sans W4" panose="020B0400000000000000" pitchFamily="34" charset="-128"/>
              <a:ea typeface="Hiragino Sans W4" panose="020B0400000000000000" pitchFamily="34" charset="-128"/>
            </a:endParaRPr>
          </a:p>
        </p:txBody>
      </p:sp>
      <p:graphicFrame>
        <p:nvGraphicFramePr>
          <p:cNvPr id="19" name="表 18">
            <a:extLst>
              <a:ext uri="{FF2B5EF4-FFF2-40B4-BE49-F238E27FC236}">
                <a16:creationId xmlns:a16="http://schemas.microsoft.com/office/drawing/2014/main" id="{E137556F-9444-ED48-90FB-0B109556F1FD}"/>
              </a:ext>
            </a:extLst>
          </p:cNvPr>
          <p:cNvGraphicFramePr>
            <a:graphicFrameLocks noGrp="1"/>
          </p:cNvGraphicFramePr>
          <p:nvPr>
            <p:extLst>
              <p:ext uri="{D42A27DB-BD31-4B8C-83A1-F6EECF244321}">
                <p14:modId xmlns:p14="http://schemas.microsoft.com/office/powerpoint/2010/main" val="121031396"/>
              </p:ext>
            </p:extLst>
          </p:nvPr>
        </p:nvGraphicFramePr>
        <p:xfrm>
          <a:off x="3612630" y="966250"/>
          <a:ext cx="3192012" cy="2008584"/>
        </p:xfrm>
        <a:graphic>
          <a:graphicData uri="http://schemas.openxmlformats.org/drawingml/2006/table">
            <a:tbl>
              <a:tblPr firstRow="1" bandRow="1">
                <a:tableStyleId>{5C22544A-7EE6-4342-B048-85BDC9FD1C3A}</a:tableStyleId>
              </a:tblPr>
              <a:tblGrid>
                <a:gridCol w="3192012">
                  <a:extLst>
                    <a:ext uri="{9D8B030D-6E8A-4147-A177-3AD203B41FA5}">
                      <a16:colId xmlns:a16="http://schemas.microsoft.com/office/drawing/2014/main" val="3007705964"/>
                    </a:ext>
                  </a:extLst>
                </a:gridCol>
              </a:tblGrid>
              <a:tr h="3775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a:solidFill>
                            <a:schemeClr val="bg1"/>
                          </a:solidFill>
                          <a:latin typeface="Hiragino Sans W4" panose="020B0400000000000000" pitchFamily="34" charset="-128"/>
                          <a:ea typeface="Hiragino Sans W4" panose="020B0400000000000000" pitchFamily="34" charset="-128"/>
                        </a:rPr>
                        <a:t>②活用する地域資源</a:t>
                      </a:r>
                      <a:r>
                        <a:rPr kumimoji="1" lang="ja-JP" altLang="en-US" sz="1600" b="0">
                          <a:solidFill>
                            <a:schemeClr val="bg1"/>
                          </a:solidFill>
                          <a:latin typeface="Hiragino Sans W4" panose="020B0400000000000000" pitchFamily="34" charset="-128"/>
                          <a:ea typeface="Hiragino Sans W4" panose="020B0400000000000000" pitchFamily="34" charset="-128"/>
                        </a:rPr>
                        <a:t>（★）</a:t>
                      </a:r>
                      <a:endParaRPr kumimoji="1" lang="ja-JP" altLang="en-US" sz="1600" b="1" i="0" dirty="0">
                        <a:solidFill>
                          <a:schemeClr val="bg1"/>
                        </a:solidFill>
                        <a:latin typeface="Hiragino Sans W4" panose="020B0400000000000000" pitchFamily="34" charset="-128"/>
                        <a:ea typeface="Hiragino Sans W4" panose="020B0400000000000000" pitchFamily="34" charset="-128"/>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16310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a:solidFill>
                            <a:schemeClr val="accent2"/>
                          </a:solidFill>
                          <a:latin typeface="Hiragino Sans W4" panose="020B0400000000000000" pitchFamily="34" charset="-128"/>
                          <a:ea typeface="Hiragino Sans W4" panose="020B0400000000000000" pitchFamily="34" charset="-128"/>
                        </a:rPr>
                        <a:t>（</a:t>
                      </a:r>
                      <a:r>
                        <a:rPr lang="ja-JP" altLang="en-US" sz="800" b="1">
                          <a:solidFill>
                            <a:schemeClr val="accent2"/>
                          </a:solidFill>
                          <a:latin typeface="Hiragino Sans W4" panose="020B0400000000000000" pitchFamily="34" charset="-128"/>
                          <a:ea typeface="Hiragino Sans W4" panose="020B0400000000000000" pitchFamily="34" charset="-128"/>
                        </a:rPr>
                        <a:t>自然や歴史・文化、建物、イベント、景観、サービスやコンテンツ、農地</a:t>
                      </a:r>
                      <a:r>
                        <a:rPr kumimoji="1" lang="ja-JP" altLang="en-US" sz="800" b="1">
                          <a:solidFill>
                            <a:schemeClr val="accent2"/>
                          </a:solidFill>
                          <a:latin typeface="Hiragino Sans W4" panose="020B0400000000000000" pitchFamily="34" charset="-128"/>
                          <a:ea typeface="Hiragino Sans W4" panose="020B0400000000000000" pitchFamily="34" charset="-128"/>
                        </a:rPr>
                        <a:t>、森林、伝統食などあらゆる地域資源）</a:t>
                      </a:r>
                    </a:p>
                    <a:p>
                      <a:endParaRPr kumimoji="1" lang="ja-JP" altLang="en-US" sz="1200" b="0" dirty="0">
                        <a:solidFill>
                          <a:schemeClr val="tx1"/>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0890949"/>
                  </a:ext>
                </a:extLst>
              </a:tr>
            </a:tbl>
          </a:graphicData>
        </a:graphic>
      </p:graphicFrame>
      <p:graphicFrame>
        <p:nvGraphicFramePr>
          <p:cNvPr id="21" name="表 20">
            <a:extLst>
              <a:ext uri="{FF2B5EF4-FFF2-40B4-BE49-F238E27FC236}">
                <a16:creationId xmlns:a16="http://schemas.microsoft.com/office/drawing/2014/main" id="{087C451C-C2DD-3E44-86E1-8541FDC6D5B5}"/>
              </a:ext>
            </a:extLst>
          </p:cNvPr>
          <p:cNvGraphicFramePr>
            <a:graphicFrameLocks noGrp="1"/>
          </p:cNvGraphicFramePr>
          <p:nvPr>
            <p:extLst>
              <p:ext uri="{D42A27DB-BD31-4B8C-83A1-F6EECF244321}">
                <p14:modId xmlns:p14="http://schemas.microsoft.com/office/powerpoint/2010/main" val="2171509652"/>
              </p:ext>
            </p:extLst>
          </p:nvPr>
        </p:nvGraphicFramePr>
        <p:xfrm>
          <a:off x="6909294" y="966251"/>
          <a:ext cx="2720103" cy="2008583"/>
        </p:xfrm>
        <a:graphic>
          <a:graphicData uri="http://schemas.openxmlformats.org/drawingml/2006/table">
            <a:tbl>
              <a:tblPr firstRow="1" bandRow="1">
                <a:tableStyleId>{5C22544A-7EE6-4342-B048-85BDC9FD1C3A}</a:tableStyleId>
              </a:tblPr>
              <a:tblGrid>
                <a:gridCol w="2720103">
                  <a:extLst>
                    <a:ext uri="{9D8B030D-6E8A-4147-A177-3AD203B41FA5}">
                      <a16:colId xmlns:a16="http://schemas.microsoft.com/office/drawing/2014/main" val="3007705964"/>
                    </a:ext>
                  </a:extLst>
                </a:gridCol>
              </a:tblGrid>
              <a:tr h="3854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rPr>
                        <a:t>③</a:t>
                      </a:r>
                      <a:r>
                        <a:rPr kumimoji="1" lang="ja-JP" altLang="en-US" sz="1600" b="1" i="0" u="none" strike="noStrike" kern="1200" cap="none" spc="0" normalizeH="0" baseline="0" noProof="0">
                          <a:ln>
                            <a:noFill/>
                          </a:ln>
                          <a:solidFill>
                            <a:prstClr val="white"/>
                          </a:solidFill>
                          <a:effectLst/>
                          <a:uLnTx/>
                          <a:uFillTx/>
                          <a:latin typeface="Hiragino Sans W4" panose="020B0400000000000000" pitchFamily="34" charset="-128"/>
                          <a:ea typeface="Hiragino Sans W4" panose="020B0400000000000000" pitchFamily="34" charset="-128"/>
                          <a:cs typeface="+mn-cs"/>
                        </a:rPr>
                        <a:t>チームメンバー</a:t>
                      </a:r>
                      <a:endParaRPr kumimoji="1" lang="ja-JP" altLang="en-US" sz="160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254225">
                <a:tc>
                  <a:txBody>
                    <a:bodyPr/>
                    <a:lstStyle/>
                    <a:p>
                      <a:r>
                        <a:rPr kumimoji="1" lang="ja-JP" altLang="en-US" sz="1000" b="0">
                          <a:solidFill>
                            <a:schemeClr val="accent2"/>
                          </a:solidFill>
                          <a:latin typeface="Hiragino Sans W4" panose="020B0400000000000000" pitchFamily="34" charset="-128"/>
                          <a:ea typeface="Hiragino Sans W4" panose="020B0400000000000000" pitchFamily="34" charset="-128"/>
                        </a:rPr>
                        <a:t>管轄自治体（★）</a:t>
                      </a:r>
                      <a:endParaRPr kumimoji="1" lang="ja-JP" altLang="en-US" sz="1000" b="0" dirty="0">
                        <a:solidFill>
                          <a:schemeClr val="accent2"/>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2110890949"/>
                  </a:ext>
                </a:extLst>
              </a:tr>
              <a:tr h="557321">
                <a:tc>
                  <a:txBody>
                    <a:bodyPr/>
                    <a:lstStyle/>
                    <a:p>
                      <a:endParaRPr kumimoji="1" lang="ja-JP" altLang="en-US" sz="1200" b="0" dirty="0">
                        <a:solidFill>
                          <a:schemeClr val="tx1"/>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475619"/>
                  </a:ext>
                </a:extLst>
              </a:tr>
              <a:tr h="254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a:solidFill>
                            <a:schemeClr val="accent2"/>
                          </a:solidFill>
                          <a:latin typeface="Hiragino Sans W4" panose="020B0400000000000000" pitchFamily="34" charset="-128"/>
                          <a:ea typeface="Hiragino Sans W4" panose="020B0400000000000000" pitchFamily="34" charset="-128"/>
                        </a:rPr>
                        <a:t>連携団体等の名称</a:t>
                      </a: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3841396165"/>
                  </a:ext>
                </a:extLst>
              </a:tr>
              <a:tr h="5573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a:solidFill>
                            <a:schemeClr val="accent2"/>
                          </a:solidFill>
                          <a:latin typeface="Hiragino Sans W4" panose="020B0400000000000000" pitchFamily="34" charset="-128"/>
                          <a:ea typeface="Hiragino Sans W4" panose="020B0400000000000000" pitchFamily="34" charset="-128"/>
                        </a:rPr>
                        <a:t>（事業化に向けて連携している団体、事業者の名称）</a:t>
                      </a:r>
                      <a:endParaRPr kumimoji="1" lang="en-US" altLang="ja-JP" sz="1200" b="0" dirty="0">
                        <a:solidFill>
                          <a:schemeClr val="tx1"/>
                        </a:solidFill>
                        <a:latin typeface="Hiragino Sans W4" panose="020B0400000000000000" pitchFamily="34" charset="-128"/>
                        <a:ea typeface="Hiragino Sans W4" panose="020B0400000000000000" pitchFamily="34"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1">
                        <a:solidFill>
                          <a:schemeClr val="accent2"/>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47052866"/>
                  </a:ext>
                </a:extLst>
              </a:tr>
            </a:tbl>
          </a:graphicData>
        </a:graphic>
      </p:graphicFrame>
      <p:sp>
        <p:nvSpPr>
          <p:cNvPr id="8" name="テキスト ボックス 7">
            <a:extLst>
              <a:ext uri="{FF2B5EF4-FFF2-40B4-BE49-F238E27FC236}">
                <a16:creationId xmlns:a16="http://schemas.microsoft.com/office/drawing/2014/main" id="{0969B7B9-6C67-C598-DBB5-5E5EB09924B3}"/>
              </a:ext>
            </a:extLst>
          </p:cNvPr>
          <p:cNvSpPr txBox="1"/>
          <p:nvPr/>
        </p:nvSpPr>
        <p:spPr>
          <a:xfrm>
            <a:off x="8223169" y="1914162"/>
            <a:ext cx="1313180" cy="215444"/>
          </a:xfrm>
          <a:prstGeom prst="rect">
            <a:avLst/>
          </a:prstGeom>
          <a:noFill/>
        </p:spPr>
        <p:txBody>
          <a:bodyPr wrap="none" rtlCol="0">
            <a:spAutoFit/>
          </a:bodyPr>
          <a:lstStyle/>
          <a:p>
            <a:r>
              <a:rPr kumimoji="1" lang="ja-JP" altLang="en-US" sz="800" dirty="0">
                <a:solidFill>
                  <a:schemeClr val="accent2"/>
                </a:solidFill>
                <a:latin typeface="+mn-ea"/>
                <a:ea typeface="Hiragino Sans W4" panose="020B0400000000000000"/>
              </a:rPr>
              <a:t>事前相談：　未　・　済</a:t>
            </a:r>
          </a:p>
        </p:txBody>
      </p:sp>
      <p:sp>
        <p:nvSpPr>
          <p:cNvPr id="25" name="三角形 6">
            <a:extLst>
              <a:ext uri="{FF2B5EF4-FFF2-40B4-BE49-F238E27FC236}">
                <a16:creationId xmlns:a16="http://schemas.microsoft.com/office/drawing/2014/main" id="{7CE8DB15-B9DA-EC4A-A31E-B0BE65BD3DAA}"/>
              </a:ext>
            </a:extLst>
          </p:cNvPr>
          <p:cNvSpPr/>
          <p:nvPr/>
        </p:nvSpPr>
        <p:spPr>
          <a:xfrm rot="10800000">
            <a:off x="8089345" y="3025093"/>
            <a:ext cx="360000" cy="180000"/>
          </a:xfrm>
          <a:prstGeom prst="triangle">
            <a:avLst/>
          </a:prstGeom>
          <a:solidFill>
            <a:schemeClr val="accent2"/>
          </a:solidFill>
        </p:spPr>
        <p:txBody>
          <a:bodyPr wrap="square" rtlCol="0" anchor="ctr">
            <a:spAutoFit/>
          </a:bodyPr>
          <a:lstStyle/>
          <a:p>
            <a:pPr algn="l"/>
            <a:endParaRPr lang="ja-JP" altLang="en-US">
              <a:latin typeface="Hiragino Sans W4" panose="020B0400000000000000" pitchFamily="34" charset="-128"/>
              <a:ea typeface="Hiragino Sans W4" panose="020B0400000000000000" pitchFamily="34" charset="-128"/>
            </a:endParaRPr>
          </a:p>
        </p:txBody>
      </p:sp>
      <p:graphicFrame>
        <p:nvGraphicFramePr>
          <p:cNvPr id="23" name="表 22">
            <a:extLst>
              <a:ext uri="{FF2B5EF4-FFF2-40B4-BE49-F238E27FC236}">
                <a16:creationId xmlns:a16="http://schemas.microsoft.com/office/drawing/2014/main" id="{85CE683D-3EA1-D744-8870-3DDFD4C9509A}"/>
              </a:ext>
            </a:extLst>
          </p:cNvPr>
          <p:cNvGraphicFramePr>
            <a:graphicFrameLocks noGrp="1"/>
          </p:cNvGraphicFramePr>
          <p:nvPr>
            <p:extLst>
              <p:ext uri="{D42A27DB-BD31-4B8C-83A1-F6EECF244321}">
                <p14:modId xmlns:p14="http://schemas.microsoft.com/office/powerpoint/2010/main" val="865968958"/>
              </p:ext>
            </p:extLst>
          </p:nvPr>
        </p:nvGraphicFramePr>
        <p:xfrm>
          <a:off x="3274420" y="3284646"/>
          <a:ext cx="6354979" cy="3385648"/>
        </p:xfrm>
        <a:graphic>
          <a:graphicData uri="http://schemas.openxmlformats.org/drawingml/2006/table">
            <a:tbl>
              <a:tblPr firstRow="1" bandRow="1">
                <a:tableStyleId>{5C22544A-7EE6-4342-B048-85BDC9FD1C3A}</a:tableStyleId>
              </a:tblPr>
              <a:tblGrid>
                <a:gridCol w="6354979">
                  <a:extLst>
                    <a:ext uri="{9D8B030D-6E8A-4147-A177-3AD203B41FA5}">
                      <a16:colId xmlns:a16="http://schemas.microsoft.com/office/drawing/2014/main" val="3007705964"/>
                    </a:ext>
                  </a:extLst>
                </a:gridCol>
              </a:tblGrid>
              <a:tr h="3914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50" b="1" i="0" u="none" strike="noStrike" kern="1200" cap="none" spc="0" normalizeH="0" baseline="0" noProof="0" dirty="0">
                          <a:ln>
                            <a:noFill/>
                          </a:ln>
                          <a:solidFill>
                            <a:prstClr val="white"/>
                          </a:solidFill>
                          <a:effectLst/>
                          <a:uLnTx/>
                          <a:uFillTx/>
                          <a:latin typeface="Hiragino Sans W4" panose="020B0400000000000000" pitchFamily="34" charset="-128"/>
                          <a:ea typeface="Hiragino Sans W4" panose="020B0400000000000000" pitchFamily="34" charset="-128"/>
                          <a:cs typeface="+mn-cs"/>
                        </a:rPr>
                        <a:t>⑥</a:t>
                      </a:r>
                      <a:r>
                        <a:rPr kumimoji="1" lang="ja-JP" altLang="en-US" sz="1550" b="1" i="0" u="none" strike="noStrike" kern="1200" cap="none" spc="0" normalizeH="0" baseline="0" noProof="0">
                          <a:ln>
                            <a:noFill/>
                          </a:ln>
                          <a:solidFill>
                            <a:prstClr val="white"/>
                          </a:solidFill>
                          <a:effectLst/>
                          <a:uLnTx/>
                          <a:uFillTx/>
                          <a:latin typeface="Hiragino Sans W4" panose="020B0400000000000000" pitchFamily="34" charset="-128"/>
                          <a:ea typeface="Hiragino Sans W4" panose="020B0400000000000000" pitchFamily="34" charset="-128"/>
                          <a:cs typeface="+mn-cs"/>
                        </a:rPr>
                        <a:t>ビジネスアイデア</a:t>
                      </a:r>
                      <a:r>
                        <a:rPr kumimoji="1" lang="ja-JP" altLang="en-US" sz="1400" b="0">
                          <a:solidFill>
                            <a:schemeClr val="bg1"/>
                          </a:solidFill>
                          <a:latin typeface="Hiragino Sans W4" panose="020B0400000000000000" pitchFamily="34" charset="-128"/>
                          <a:ea typeface="Hiragino Sans W4" panose="020B0400000000000000" pitchFamily="34" charset="-128"/>
                        </a:rPr>
                        <a:t>（★）</a:t>
                      </a:r>
                      <a:endParaRPr kumimoji="1" lang="ja-JP" altLang="en-US" sz="1550" b="1" i="0" u="none" strike="noStrike" kern="1200" cap="none" spc="0" normalizeH="0" baseline="0" noProof="0">
                        <a:ln>
                          <a:noFill/>
                        </a:ln>
                        <a:solidFill>
                          <a:prstClr val="white"/>
                        </a:solidFill>
                        <a:effectLst/>
                        <a:uLnTx/>
                        <a:uFillTx/>
                        <a:latin typeface="Hiragino Sans W4" panose="020B0400000000000000" pitchFamily="34" charset="-128"/>
                        <a:ea typeface="Hiragino Sans W4" panose="020B0400000000000000" pitchFamily="34"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3923093144"/>
                  </a:ext>
                </a:extLst>
              </a:tr>
              <a:tr h="29942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a:ln>
                          <a:noFill/>
                        </a:ln>
                        <a:solidFill>
                          <a:schemeClr val="accent2"/>
                        </a:solidFill>
                        <a:effectLst/>
                        <a:uLnTx/>
                        <a:uFillTx/>
                        <a:latin typeface="Hiragino Sans W4" panose="020B0400000000000000" pitchFamily="34" charset="-128"/>
                        <a:ea typeface="Hiragino Sans W4" panose="020B0400000000000000" pitchFamily="34" charset="-128"/>
                        <a:cs typeface="+mn-cs"/>
                      </a:endParaRP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8802621"/>
                  </a:ext>
                </a:extLst>
              </a:tr>
            </a:tbl>
          </a:graphicData>
        </a:graphic>
      </p:graphicFrame>
      <p:sp>
        <p:nvSpPr>
          <p:cNvPr id="26" name="正方形/長方形 25">
            <a:extLst>
              <a:ext uri="{FF2B5EF4-FFF2-40B4-BE49-F238E27FC236}">
                <a16:creationId xmlns:a16="http://schemas.microsoft.com/office/drawing/2014/main" id="{D973FD59-1051-0841-9238-B43826777713}"/>
              </a:ext>
            </a:extLst>
          </p:cNvPr>
          <p:cNvSpPr/>
          <p:nvPr/>
        </p:nvSpPr>
        <p:spPr>
          <a:xfrm>
            <a:off x="0" y="0"/>
            <a:ext cx="9906000" cy="4309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C64D75C5-DB58-784A-9310-84CCA3308176}"/>
              </a:ext>
            </a:extLst>
          </p:cNvPr>
          <p:cNvSpPr txBox="1"/>
          <p:nvPr/>
        </p:nvSpPr>
        <p:spPr>
          <a:xfrm>
            <a:off x="1371600" y="31831"/>
            <a:ext cx="7162800" cy="369332"/>
          </a:xfrm>
          <a:prstGeom prst="rect">
            <a:avLst/>
          </a:prstGeom>
          <a:noFill/>
          <a:ln w="38100">
            <a:noFill/>
          </a:ln>
        </p:spPr>
        <p:txBody>
          <a:bodyPr wrap="square">
            <a:spAutoFit/>
          </a:bodyPr>
          <a:lstStyle/>
          <a:p>
            <a:pPr algn="ctr"/>
            <a:r>
              <a:rPr lang="ja-JP" altLang="en-US">
                <a:solidFill>
                  <a:schemeClr val="bg1"/>
                </a:solidFill>
                <a:effectLst/>
                <a:latin typeface="Hiragino Sans W4" panose="020B0400000000000000" pitchFamily="34" charset="-128"/>
                <a:ea typeface="Hiragino Sans W4" panose="020B0400000000000000" pitchFamily="34" charset="-128"/>
                <a:cs typeface="ＭＳ Ｐゴシック" panose="020B0600070205080204" pitchFamily="50" charset="-128"/>
              </a:rPr>
              <a:t>地域</a:t>
            </a:r>
            <a:r>
              <a:rPr lang="ja-JP" altLang="ja-JP">
                <a:solidFill>
                  <a:schemeClr val="bg1"/>
                </a:solidFill>
                <a:effectLst/>
                <a:latin typeface="Hiragino Sans W4" panose="020B0400000000000000" pitchFamily="34" charset="-128"/>
                <a:ea typeface="Hiragino Sans W4" panose="020B0400000000000000" pitchFamily="34" charset="-128"/>
                <a:cs typeface="ＭＳ Ｐゴシック" panose="020B0600070205080204" pitchFamily="50" charset="-128"/>
              </a:rPr>
              <a:t>ビジネスアイデアシート</a:t>
            </a:r>
            <a:r>
              <a:rPr lang="ja-JP" altLang="en-US">
                <a:solidFill>
                  <a:schemeClr val="bg1"/>
                </a:solidFill>
                <a:effectLst/>
                <a:latin typeface="Hiragino Sans W4" panose="020B0400000000000000" pitchFamily="34" charset="-128"/>
                <a:ea typeface="Hiragino Sans W4" panose="020B0400000000000000" pitchFamily="34" charset="-128"/>
                <a:cs typeface="ＭＳ Ｐゴシック" panose="020B0600070205080204" pitchFamily="50" charset="-128"/>
              </a:rPr>
              <a:t>（事業募集時）</a:t>
            </a:r>
            <a:endParaRPr lang="ja-JP" altLang="en-US" dirty="0">
              <a:solidFill>
                <a:schemeClr val="bg1"/>
              </a:solidFill>
              <a:latin typeface="Hiragino Sans W4" panose="020B0400000000000000" pitchFamily="34" charset="-128"/>
              <a:ea typeface="Hiragino Sans W4" panose="020B0400000000000000" pitchFamily="34" charset="-128"/>
            </a:endParaRPr>
          </a:p>
        </p:txBody>
      </p:sp>
      <p:graphicFrame>
        <p:nvGraphicFramePr>
          <p:cNvPr id="29" name="表 28">
            <a:extLst>
              <a:ext uri="{FF2B5EF4-FFF2-40B4-BE49-F238E27FC236}">
                <a16:creationId xmlns:a16="http://schemas.microsoft.com/office/drawing/2014/main" id="{0F140607-1E96-D540-86DF-4821F551363F}"/>
              </a:ext>
            </a:extLst>
          </p:cNvPr>
          <p:cNvGraphicFramePr>
            <a:graphicFrameLocks noGrp="1"/>
          </p:cNvGraphicFramePr>
          <p:nvPr>
            <p:extLst>
              <p:ext uri="{D42A27DB-BD31-4B8C-83A1-F6EECF244321}">
                <p14:modId xmlns:p14="http://schemas.microsoft.com/office/powerpoint/2010/main" val="3619339415"/>
              </p:ext>
            </p:extLst>
          </p:nvPr>
        </p:nvGraphicFramePr>
        <p:xfrm>
          <a:off x="315967" y="541981"/>
          <a:ext cx="6488676" cy="304800"/>
        </p:xfrm>
        <a:graphic>
          <a:graphicData uri="http://schemas.openxmlformats.org/drawingml/2006/table">
            <a:tbl>
              <a:tblPr firstRow="1" bandRow="1">
                <a:tableStyleId>{5C22544A-7EE6-4342-B048-85BDC9FD1C3A}</a:tableStyleId>
              </a:tblPr>
              <a:tblGrid>
                <a:gridCol w="1628447">
                  <a:extLst>
                    <a:ext uri="{9D8B030D-6E8A-4147-A177-3AD203B41FA5}">
                      <a16:colId xmlns:a16="http://schemas.microsoft.com/office/drawing/2014/main" val="3007705964"/>
                    </a:ext>
                  </a:extLst>
                </a:gridCol>
                <a:gridCol w="4860229">
                  <a:extLst>
                    <a:ext uri="{9D8B030D-6E8A-4147-A177-3AD203B41FA5}">
                      <a16:colId xmlns:a16="http://schemas.microsoft.com/office/drawing/2014/main" val="1638784704"/>
                    </a:ext>
                  </a:extLst>
                </a:gridCol>
              </a:tblGrid>
              <a:tr h="192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dirty="0">
                          <a:solidFill>
                            <a:schemeClr val="bg1"/>
                          </a:solidFill>
                          <a:latin typeface="Hiragino Sans W4" panose="020B0400000000000000" pitchFamily="34" charset="-128"/>
                          <a:ea typeface="Hiragino Sans W4" panose="020B0400000000000000" pitchFamily="34" charset="-128"/>
                        </a:rPr>
                        <a:t>申請者と所属団体名</a:t>
                      </a:r>
                    </a:p>
                  </a:txBody>
                  <a:tcPr anchor="ct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b="1" i="0" dirty="0">
                        <a:solidFill>
                          <a:schemeClr val="bg1"/>
                        </a:solidFill>
                        <a:latin typeface="Hiragino Sans W4" panose="020B0400000000000000" pitchFamily="34" charset="-128"/>
                        <a:ea typeface="Hiragino Sans W4" panose="020B0400000000000000" pitchFamily="34" charset="-128"/>
                      </a:endParaRPr>
                    </a:p>
                  </a:txBody>
                  <a:tcPr>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23093144"/>
                  </a:ext>
                </a:extLst>
              </a:tr>
            </a:tbl>
          </a:graphicData>
        </a:graphic>
      </p:graphicFrame>
      <p:sp>
        <p:nvSpPr>
          <p:cNvPr id="30" name="テキスト ボックス 29">
            <a:extLst>
              <a:ext uri="{FF2B5EF4-FFF2-40B4-BE49-F238E27FC236}">
                <a16:creationId xmlns:a16="http://schemas.microsoft.com/office/drawing/2014/main" id="{F89D1E27-8BDA-6345-B728-B781DC48C8C8}"/>
              </a:ext>
            </a:extLst>
          </p:cNvPr>
          <p:cNvSpPr txBox="1"/>
          <p:nvPr/>
        </p:nvSpPr>
        <p:spPr>
          <a:xfrm>
            <a:off x="7803256" y="529782"/>
            <a:ext cx="1826141" cy="338554"/>
          </a:xfrm>
          <a:prstGeom prst="rect">
            <a:avLst/>
          </a:prstGeom>
          <a:noFill/>
        </p:spPr>
        <p:txBody>
          <a:bodyPr wrap="none" rtlCol="0">
            <a:spAutoFit/>
          </a:bodyPr>
          <a:lstStyle/>
          <a:p>
            <a:pPr algn="r"/>
            <a:r>
              <a:rPr kumimoji="1" lang="ja-JP" altLang="en-US" sz="1600">
                <a:solidFill>
                  <a:schemeClr val="accent2"/>
                </a:solidFill>
                <a:latin typeface="Hiragino Sans W4" panose="020B0400000000000000" pitchFamily="34" charset="-128"/>
                <a:ea typeface="Hiragino Sans W4" panose="020B0400000000000000" pitchFamily="34" charset="-128"/>
              </a:rPr>
              <a:t>★は記入必須項目</a:t>
            </a:r>
            <a:endParaRPr kumimoji="1" lang="ja-JP" altLang="en-US" sz="1600"/>
          </a:p>
        </p:txBody>
      </p:sp>
    </p:spTree>
    <p:extLst>
      <p:ext uri="{BB962C8B-B14F-4D97-AF65-F5344CB8AC3E}">
        <p14:creationId xmlns:p14="http://schemas.microsoft.com/office/powerpoint/2010/main" val="35776525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314</TotalTime>
  <Words>180</Words>
  <Application>Microsoft Office PowerPoint</Application>
  <PresentationFormat>A4 210 x 297 mm</PresentationFormat>
  <Paragraphs>21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Sans W4</vt:lpstr>
      <vt:lpstr>游ゴシック</vt:lpstr>
      <vt:lpstr>Arial</vt:lpstr>
      <vt:lpstr>Calibri</vt:lpstr>
      <vt:lpstr>Calibri Light</vt:lpstr>
      <vt:lpstr>Office テーマ</vt:lpstr>
      <vt:lpstr>PowerPoint プレゼンテーション</vt:lpstr>
    </vt:vector>
  </TitlesOfParts>
  <Company>(株)ジェイアール東日本企画</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青木 一馬</dc:creator>
  <cp:lastModifiedBy>春日 紀之</cp:lastModifiedBy>
  <cp:revision>21</cp:revision>
  <cp:lastPrinted>2024-08-08T23:09:34Z</cp:lastPrinted>
  <dcterms:created xsi:type="dcterms:W3CDTF">2024-08-06T12:19:25Z</dcterms:created>
  <dcterms:modified xsi:type="dcterms:W3CDTF">2024-08-09T01:10:53Z</dcterms:modified>
</cp:coreProperties>
</file>